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Instrument Sans" panose="020B0604020202020204" charset="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73" d="100"/>
          <a:sy n="73" d="100"/>
        </p:scale>
        <p:origin x="671" y="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585829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518" y="2836664"/>
            <a:ext cx="4815245" cy="2556153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425922" y="2734032"/>
            <a:ext cx="7264956" cy="11576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9100"/>
              </a:lnSpc>
              <a:buNone/>
            </a:pPr>
            <a:r>
              <a:rPr lang="en-US" sz="7250" dirty="0">
                <a:solidFill>
                  <a:srgbClr val="50546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SheShield</a:t>
            </a:r>
            <a:endParaRPr lang="en-US" sz="7250" dirty="0"/>
          </a:p>
        </p:txBody>
      </p:sp>
      <p:sp>
        <p:nvSpPr>
          <p:cNvPr id="5" name="Text 1"/>
          <p:cNvSpPr/>
          <p:nvPr/>
        </p:nvSpPr>
        <p:spPr>
          <a:xfrm>
            <a:off x="6425922" y="4294346"/>
            <a:ext cx="7264956" cy="4295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350"/>
              </a:lnSpc>
              <a:buNone/>
            </a:pPr>
            <a:r>
              <a:rPr lang="en-US" sz="2100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Empowering Women, Securing Safety.</a:t>
            </a:r>
            <a:endParaRPr lang="en-US" sz="2100" dirty="0"/>
          </a:p>
        </p:txBody>
      </p:sp>
      <p:sp>
        <p:nvSpPr>
          <p:cNvPr id="6" name="Shape 2"/>
          <p:cNvSpPr/>
          <p:nvPr/>
        </p:nvSpPr>
        <p:spPr>
          <a:xfrm>
            <a:off x="6425922" y="5045869"/>
            <a:ext cx="429458" cy="429458"/>
          </a:xfrm>
          <a:prstGeom prst="roundRect">
            <a:avLst>
              <a:gd name="adj" fmla="val 21289825"/>
            </a:avLst>
          </a:prstGeom>
          <a:noFill/>
          <a:ln w="762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398" y="2365891"/>
            <a:ext cx="4835604" cy="3497818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397228" y="716637"/>
            <a:ext cx="6506289" cy="8133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400"/>
              </a:lnSpc>
              <a:buNone/>
            </a:pPr>
            <a:r>
              <a:rPr lang="en-US" sz="5100" dirty="0">
                <a:solidFill>
                  <a:srgbClr val="50546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Sponsorship Ask</a:t>
            </a:r>
            <a:endParaRPr lang="en-US" sz="5100" dirty="0"/>
          </a:p>
        </p:txBody>
      </p:sp>
      <p:sp>
        <p:nvSpPr>
          <p:cNvPr id="5" name="Shape 1"/>
          <p:cNvSpPr/>
          <p:nvPr/>
        </p:nvSpPr>
        <p:spPr>
          <a:xfrm>
            <a:off x="6397228" y="1920240"/>
            <a:ext cx="7322344" cy="5592723"/>
          </a:xfrm>
          <a:prstGeom prst="roundRect">
            <a:avLst>
              <a:gd name="adj" fmla="val 1954"/>
            </a:avLst>
          </a:prstGeom>
          <a:noFill/>
          <a:ln w="15240">
            <a:solidFill>
              <a:srgbClr val="000000">
                <a:alpha val="8000"/>
              </a:srgbClr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6" name="Shape 2"/>
          <p:cNvSpPr/>
          <p:nvPr/>
        </p:nvSpPr>
        <p:spPr>
          <a:xfrm>
            <a:off x="6412468" y="1935480"/>
            <a:ext cx="7291864" cy="116014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7" name="Text 3"/>
          <p:cNvSpPr/>
          <p:nvPr/>
        </p:nvSpPr>
        <p:spPr>
          <a:xfrm>
            <a:off x="6672620" y="2099191"/>
            <a:ext cx="3121819" cy="4163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250"/>
              </a:lnSpc>
              <a:buNone/>
            </a:pPr>
            <a:r>
              <a:rPr lang="en-US" sz="2000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Funding Request</a:t>
            </a:r>
            <a:endParaRPr lang="en-US" sz="2000" dirty="0"/>
          </a:p>
        </p:txBody>
      </p:sp>
      <p:sp>
        <p:nvSpPr>
          <p:cNvPr id="8" name="Text 4"/>
          <p:cNvSpPr/>
          <p:nvPr/>
        </p:nvSpPr>
        <p:spPr>
          <a:xfrm>
            <a:off x="10322362" y="2099191"/>
            <a:ext cx="3121819" cy="8327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250"/>
              </a:lnSpc>
              <a:buNone/>
            </a:pPr>
            <a:r>
              <a:rPr lang="en-US" sz="2000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$1.5 million for a 10% equity stake.</a:t>
            </a:r>
            <a:endParaRPr lang="en-US" sz="2000" dirty="0"/>
          </a:p>
        </p:txBody>
      </p:sp>
      <p:sp>
        <p:nvSpPr>
          <p:cNvPr id="9" name="Shape 5"/>
          <p:cNvSpPr/>
          <p:nvPr/>
        </p:nvSpPr>
        <p:spPr>
          <a:xfrm>
            <a:off x="6412468" y="3095625"/>
            <a:ext cx="7291864" cy="157650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0" name="Text 6"/>
          <p:cNvSpPr/>
          <p:nvPr/>
        </p:nvSpPr>
        <p:spPr>
          <a:xfrm>
            <a:off x="6672620" y="3259336"/>
            <a:ext cx="3121819" cy="8327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250"/>
              </a:lnSpc>
              <a:buNone/>
            </a:pPr>
            <a:r>
              <a:rPr lang="en-US" sz="2000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Strategic Support Needed</a:t>
            </a:r>
            <a:endParaRPr lang="en-US" sz="2000" dirty="0"/>
          </a:p>
        </p:txBody>
      </p:sp>
      <p:sp>
        <p:nvSpPr>
          <p:cNvPr id="11" name="Text 7"/>
          <p:cNvSpPr/>
          <p:nvPr/>
        </p:nvSpPr>
        <p:spPr>
          <a:xfrm>
            <a:off x="10322362" y="3259336"/>
            <a:ext cx="3121819" cy="12490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250"/>
              </a:lnSpc>
              <a:buNone/>
            </a:pPr>
            <a:r>
              <a:rPr lang="en-US" sz="2000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Connections, expert guidance, corporate partnerships.</a:t>
            </a:r>
            <a:endParaRPr lang="en-US" sz="2000" dirty="0"/>
          </a:p>
        </p:txBody>
      </p:sp>
      <p:sp>
        <p:nvSpPr>
          <p:cNvPr id="12" name="Shape 8"/>
          <p:cNvSpPr/>
          <p:nvPr/>
        </p:nvSpPr>
        <p:spPr>
          <a:xfrm>
            <a:off x="6412468" y="4672132"/>
            <a:ext cx="7291864" cy="282559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3" name="Text 9"/>
          <p:cNvSpPr/>
          <p:nvPr/>
        </p:nvSpPr>
        <p:spPr>
          <a:xfrm>
            <a:off x="6672620" y="4835843"/>
            <a:ext cx="3121819" cy="4163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250"/>
              </a:lnSpc>
              <a:buNone/>
            </a:pPr>
            <a:r>
              <a:rPr lang="en-US" sz="2000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What We Offer</a:t>
            </a:r>
            <a:endParaRPr lang="en-US" sz="2000" dirty="0"/>
          </a:p>
        </p:txBody>
      </p:sp>
      <p:sp>
        <p:nvSpPr>
          <p:cNvPr id="14" name="Text 10"/>
          <p:cNvSpPr/>
          <p:nvPr/>
        </p:nvSpPr>
        <p:spPr>
          <a:xfrm>
            <a:off x="10322362" y="4835843"/>
            <a:ext cx="3121819" cy="24981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250"/>
              </a:lnSpc>
              <a:buNone/>
            </a:pPr>
            <a:r>
              <a:rPr lang="en-US" sz="2000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Equity in an innovative product with a growing market, co-branding opportunities, partnership in a high-impact mission.</a:t>
            </a:r>
            <a:endParaRPr lang="en-US" sz="20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518" y="1341953"/>
            <a:ext cx="4815245" cy="5545693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425922" y="3064431"/>
            <a:ext cx="6711077" cy="8389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600"/>
              </a:lnSpc>
              <a:buNone/>
            </a:pPr>
            <a:r>
              <a:rPr lang="en-US" sz="5250" dirty="0">
                <a:solidFill>
                  <a:srgbClr val="50546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Company Name</a:t>
            </a:r>
            <a:endParaRPr lang="en-US" sz="5250" dirty="0"/>
          </a:p>
        </p:txBody>
      </p:sp>
      <p:sp>
        <p:nvSpPr>
          <p:cNvPr id="5" name="Text 1"/>
          <p:cNvSpPr/>
          <p:nvPr/>
        </p:nvSpPr>
        <p:spPr>
          <a:xfrm>
            <a:off x="6425922" y="4306014"/>
            <a:ext cx="7264956" cy="8591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350"/>
              </a:lnSpc>
              <a:buNone/>
            </a:pPr>
            <a:r>
              <a:rPr lang="en-US" sz="2100" b="1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SheShield</a:t>
            </a:r>
            <a:r>
              <a:rPr lang="en-US" sz="2100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: </a:t>
            </a:r>
            <a:r>
              <a:rPr lang="en-US" sz="2100" b="1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Women Leading the Way to Safety and Security </a:t>
            </a:r>
            <a:endParaRPr lang="en-US" sz="21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58801" y="2356247"/>
            <a:ext cx="4856678" cy="3517106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81539" y="692587"/>
            <a:ext cx="6297097" cy="7871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150"/>
              </a:lnSpc>
              <a:buNone/>
            </a:pPr>
            <a:r>
              <a:rPr lang="en-US" sz="4950" dirty="0">
                <a:solidFill>
                  <a:srgbClr val="50546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Problem</a:t>
            </a:r>
            <a:endParaRPr lang="en-US" sz="4950" dirty="0"/>
          </a:p>
        </p:txBody>
      </p:sp>
      <p:sp>
        <p:nvSpPr>
          <p:cNvPr id="5" name="Shape 1"/>
          <p:cNvSpPr/>
          <p:nvPr/>
        </p:nvSpPr>
        <p:spPr>
          <a:xfrm>
            <a:off x="881539" y="2140863"/>
            <a:ext cx="566738" cy="566738"/>
          </a:xfrm>
          <a:prstGeom prst="roundRect">
            <a:avLst>
              <a:gd name="adj" fmla="val 18667"/>
            </a:avLst>
          </a:prstGeom>
          <a:solidFill>
            <a:srgbClr val="E2E3E9"/>
          </a:solidFill>
          <a:ln w="15240">
            <a:solidFill>
              <a:srgbClr val="C8C9C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6" name="Text 2"/>
          <p:cNvSpPr/>
          <p:nvPr/>
        </p:nvSpPr>
        <p:spPr>
          <a:xfrm>
            <a:off x="1091803" y="2235279"/>
            <a:ext cx="146209" cy="3777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50"/>
              </a:lnSpc>
              <a:buNone/>
            </a:pPr>
            <a:r>
              <a:rPr lang="en-US" sz="2950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1</a:t>
            </a:r>
            <a:endParaRPr lang="en-US" sz="2950" dirty="0"/>
          </a:p>
        </p:txBody>
      </p:sp>
      <p:sp>
        <p:nvSpPr>
          <p:cNvPr id="7" name="Text 3"/>
          <p:cNvSpPr/>
          <p:nvPr/>
        </p:nvSpPr>
        <p:spPr>
          <a:xfrm>
            <a:off x="1700093" y="2140863"/>
            <a:ext cx="3148489" cy="3935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50"/>
              </a:lnSpc>
              <a:buNone/>
            </a:pPr>
            <a:r>
              <a:rPr lang="en-US" sz="2450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High Incidence</a:t>
            </a:r>
            <a:endParaRPr lang="en-US" sz="2450" dirty="0"/>
          </a:p>
        </p:txBody>
      </p:sp>
      <p:sp>
        <p:nvSpPr>
          <p:cNvPr id="8" name="Text 4"/>
          <p:cNvSpPr/>
          <p:nvPr/>
        </p:nvSpPr>
        <p:spPr>
          <a:xfrm>
            <a:off x="1700093" y="2685455"/>
            <a:ext cx="6562368" cy="4030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50"/>
              </a:lnSpc>
              <a:buNone/>
            </a:pPr>
            <a:r>
              <a:rPr lang="en-US" sz="1950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73% of women face online harassment.</a:t>
            </a:r>
            <a:endParaRPr lang="en-US" sz="1950" dirty="0"/>
          </a:p>
        </p:txBody>
      </p:sp>
      <p:sp>
        <p:nvSpPr>
          <p:cNvPr id="9" name="Shape 5"/>
          <p:cNvSpPr/>
          <p:nvPr/>
        </p:nvSpPr>
        <p:spPr>
          <a:xfrm>
            <a:off x="881539" y="3623667"/>
            <a:ext cx="566738" cy="566738"/>
          </a:xfrm>
          <a:prstGeom prst="roundRect">
            <a:avLst>
              <a:gd name="adj" fmla="val 18667"/>
            </a:avLst>
          </a:prstGeom>
          <a:solidFill>
            <a:srgbClr val="E2E3E9"/>
          </a:solidFill>
          <a:ln w="15240">
            <a:solidFill>
              <a:srgbClr val="C8C9C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0" name="Text 6"/>
          <p:cNvSpPr/>
          <p:nvPr/>
        </p:nvSpPr>
        <p:spPr>
          <a:xfrm>
            <a:off x="1059656" y="3718084"/>
            <a:ext cx="210503" cy="3777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50"/>
              </a:lnSpc>
              <a:buNone/>
            </a:pPr>
            <a:r>
              <a:rPr lang="en-US" sz="2950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2</a:t>
            </a:r>
            <a:endParaRPr lang="en-US" sz="2950" dirty="0"/>
          </a:p>
        </p:txBody>
      </p:sp>
      <p:sp>
        <p:nvSpPr>
          <p:cNvPr id="11" name="Text 7"/>
          <p:cNvSpPr/>
          <p:nvPr/>
        </p:nvSpPr>
        <p:spPr>
          <a:xfrm>
            <a:off x="1700093" y="3623667"/>
            <a:ext cx="3148489" cy="3935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50"/>
              </a:lnSpc>
              <a:buNone/>
            </a:pPr>
            <a:r>
              <a:rPr lang="en-US" sz="2450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Fear of Retaliation</a:t>
            </a:r>
            <a:endParaRPr lang="en-US" sz="2450" dirty="0"/>
          </a:p>
        </p:txBody>
      </p:sp>
      <p:sp>
        <p:nvSpPr>
          <p:cNvPr id="12" name="Text 8"/>
          <p:cNvSpPr/>
          <p:nvPr/>
        </p:nvSpPr>
        <p:spPr>
          <a:xfrm>
            <a:off x="1700093" y="4168259"/>
            <a:ext cx="6562368" cy="4030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50"/>
              </a:lnSpc>
              <a:buNone/>
            </a:pPr>
            <a:r>
              <a:rPr lang="en-US" sz="1950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Hesitant to report threats.</a:t>
            </a:r>
            <a:endParaRPr lang="en-US" sz="1950" dirty="0"/>
          </a:p>
        </p:txBody>
      </p:sp>
      <p:sp>
        <p:nvSpPr>
          <p:cNvPr id="13" name="Shape 9"/>
          <p:cNvSpPr/>
          <p:nvPr/>
        </p:nvSpPr>
        <p:spPr>
          <a:xfrm>
            <a:off x="881539" y="5106472"/>
            <a:ext cx="566738" cy="566738"/>
          </a:xfrm>
          <a:prstGeom prst="roundRect">
            <a:avLst>
              <a:gd name="adj" fmla="val 18667"/>
            </a:avLst>
          </a:prstGeom>
          <a:solidFill>
            <a:srgbClr val="E2E3E9"/>
          </a:solidFill>
          <a:ln w="15240">
            <a:solidFill>
              <a:srgbClr val="C8C9C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4" name="Text 10"/>
          <p:cNvSpPr/>
          <p:nvPr/>
        </p:nvSpPr>
        <p:spPr>
          <a:xfrm>
            <a:off x="1055489" y="5200888"/>
            <a:ext cx="218837" cy="3777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50"/>
              </a:lnSpc>
              <a:buNone/>
            </a:pPr>
            <a:r>
              <a:rPr lang="en-US" sz="2950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3</a:t>
            </a:r>
            <a:endParaRPr lang="en-US" sz="2950" dirty="0"/>
          </a:p>
        </p:txBody>
      </p:sp>
      <p:sp>
        <p:nvSpPr>
          <p:cNvPr id="15" name="Text 11"/>
          <p:cNvSpPr/>
          <p:nvPr/>
        </p:nvSpPr>
        <p:spPr>
          <a:xfrm>
            <a:off x="1700093" y="5106472"/>
            <a:ext cx="3148489" cy="3935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50"/>
              </a:lnSpc>
              <a:buNone/>
            </a:pPr>
            <a:r>
              <a:rPr lang="en-US" sz="2450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Inadequate Systems</a:t>
            </a:r>
            <a:endParaRPr lang="en-US" sz="2450" dirty="0"/>
          </a:p>
        </p:txBody>
      </p:sp>
      <p:sp>
        <p:nvSpPr>
          <p:cNvPr id="16" name="Text 12"/>
          <p:cNvSpPr/>
          <p:nvPr/>
        </p:nvSpPr>
        <p:spPr>
          <a:xfrm>
            <a:off x="1700093" y="5651063"/>
            <a:ext cx="6562368" cy="4030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50"/>
              </a:lnSpc>
              <a:buNone/>
            </a:pPr>
            <a:r>
              <a:rPr lang="en-US" sz="1950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Lack anonymity and timely response.</a:t>
            </a:r>
            <a:endParaRPr lang="en-US" sz="1950" dirty="0"/>
          </a:p>
        </p:txBody>
      </p:sp>
      <p:sp>
        <p:nvSpPr>
          <p:cNvPr id="17" name="Shape 13"/>
          <p:cNvSpPr/>
          <p:nvPr/>
        </p:nvSpPr>
        <p:spPr>
          <a:xfrm>
            <a:off x="881539" y="6589276"/>
            <a:ext cx="566738" cy="566738"/>
          </a:xfrm>
          <a:prstGeom prst="roundRect">
            <a:avLst>
              <a:gd name="adj" fmla="val 18667"/>
            </a:avLst>
          </a:prstGeom>
          <a:solidFill>
            <a:srgbClr val="E2E3E9"/>
          </a:solidFill>
          <a:ln w="15240">
            <a:solidFill>
              <a:srgbClr val="C8C9C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8" name="Text 14"/>
          <p:cNvSpPr/>
          <p:nvPr/>
        </p:nvSpPr>
        <p:spPr>
          <a:xfrm>
            <a:off x="1048703" y="6683693"/>
            <a:ext cx="232410" cy="3777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50"/>
              </a:lnSpc>
              <a:buNone/>
            </a:pPr>
            <a:r>
              <a:rPr lang="en-US" sz="2950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4</a:t>
            </a:r>
            <a:endParaRPr lang="en-US" sz="2950" dirty="0"/>
          </a:p>
        </p:txBody>
      </p:sp>
      <p:sp>
        <p:nvSpPr>
          <p:cNvPr id="19" name="Text 15"/>
          <p:cNvSpPr/>
          <p:nvPr/>
        </p:nvSpPr>
        <p:spPr>
          <a:xfrm>
            <a:off x="1700093" y="6589276"/>
            <a:ext cx="3148489" cy="3935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50"/>
              </a:lnSpc>
              <a:buNone/>
            </a:pPr>
            <a:r>
              <a:rPr lang="en-US" sz="2450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Lack of Global Reach</a:t>
            </a:r>
            <a:endParaRPr lang="en-US" sz="2450" dirty="0"/>
          </a:p>
        </p:txBody>
      </p:sp>
      <p:sp>
        <p:nvSpPr>
          <p:cNvPr id="20" name="Text 16"/>
          <p:cNvSpPr/>
          <p:nvPr/>
        </p:nvSpPr>
        <p:spPr>
          <a:xfrm>
            <a:off x="1700093" y="7133868"/>
            <a:ext cx="6562368" cy="4030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50"/>
              </a:lnSpc>
              <a:buNone/>
            </a:pPr>
            <a:r>
              <a:rPr lang="en-US" sz="1950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Fragmented systems leave many unprotected.</a:t>
            </a:r>
            <a:endParaRPr lang="en-US" sz="19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2815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297" y="1909763"/>
            <a:ext cx="4921687" cy="4413171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277094" y="621268"/>
            <a:ext cx="5648087" cy="7060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00" dirty="0">
                <a:solidFill>
                  <a:srgbClr val="50546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Solution</a:t>
            </a:r>
            <a:endParaRPr lang="en-US" sz="4400" dirty="0"/>
          </a:p>
        </p:txBody>
      </p:sp>
      <p:sp>
        <p:nvSpPr>
          <p:cNvPr id="5" name="Shape 1"/>
          <p:cNvSpPr/>
          <p:nvPr/>
        </p:nvSpPr>
        <p:spPr>
          <a:xfrm>
            <a:off x="6277094" y="1666161"/>
            <a:ext cx="7562612" cy="1316950"/>
          </a:xfrm>
          <a:prstGeom prst="roundRect">
            <a:avLst>
              <a:gd name="adj" fmla="val 7205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6" name="Text 2"/>
          <p:cNvSpPr/>
          <p:nvPr/>
        </p:nvSpPr>
        <p:spPr>
          <a:xfrm>
            <a:off x="6510576" y="1899642"/>
            <a:ext cx="3080504" cy="3530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Decentralized Platform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6510576" y="2388156"/>
            <a:ext cx="7095649" cy="3614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Blockchain technology for anonymity and security.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6277094" y="3208973"/>
            <a:ext cx="7562612" cy="1316950"/>
          </a:xfrm>
          <a:prstGeom prst="roundRect">
            <a:avLst>
              <a:gd name="adj" fmla="val 7205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9" name="Text 5"/>
          <p:cNvSpPr/>
          <p:nvPr/>
        </p:nvSpPr>
        <p:spPr>
          <a:xfrm>
            <a:off x="6510576" y="3442454"/>
            <a:ext cx="2824043" cy="3530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Real-Time Reporting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6510576" y="3930968"/>
            <a:ext cx="7095649" cy="3614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Report harassment instantly and securely.</a:t>
            </a:r>
            <a:endParaRPr lang="en-US" sz="1750" dirty="0"/>
          </a:p>
        </p:txBody>
      </p:sp>
      <p:sp>
        <p:nvSpPr>
          <p:cNvPr id="11" name="Shape 7"/>
          <p:cNvSpPr/>
          <p:nvPr/>
        </p:nvSpPr>
        <p:spPr>
          <a:xfrm>
            <a:off x="6277094" y="4751784"/>
            <a:ext cx="7562612" cy="1316950"/>
          </a:xfrm>
          <a:prstGeom prst="roundRect">
            <a:avLst>
              <a:gd name="adj" fmla="val 7205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2" name="Text 8"/>
          <p:cNvSpPr/>
          <p:nvPr/>
        </p:nvSpPr>
        <p:spPr>
          <a:xfrm>
            <a:off x="6510576" y="4985266"/>
            <a:ext cx="2824043" cy="3530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Direct Connection</a:t>
            </a:r>
            <a:endParaRPr lang="en-US" sz="2200" dirty="0"/>
          </a:p>
        </p:txBody>
      </p:sp>
      <p:sp>
        <p:nvSpPr>
          <p:cNvPr id="13" name="Text 9"/>
          <p:cNvSpPr/>
          <p:nvPr/>
        </p:nvSpPr>
        <p:spPr>
          <a:xfrm>
            <a:off x="6510576" y="5473779"/>
            <a:ext cx="7095649" cy="3614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Links users with law enforcement and experts.</a:t>
            </a:r>
            <a:endParaRPr lang="en-US" sz="1750" dirty="0"/>
          </a:p>
        </p:txBody>
      </p:sp>
      <p:sp>
        <p:nvSpPr>
          <p:cNvPr id="14" name="Shape 10"/>
          <p:cNvSpPr/>
          <p:nvPr/>
        </p:nvSpPr>
        <p:spPr>
          <a:xfrm>
            <a:off x="6277094" y="6294596"/>
            <a:ext cx="7562612" cy="1316950"/>
          </a:xfrm>
          <a:prstGeom prst="roundRect">
            <a:avLst>
              <a:gd name="adj" fmla="val 7205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5" name="Text 11"/>
          <p:cNvSpPr/>
          <p:nvPr/>
        </p:nvSpPr>
        <p:spPr>
          <a:xfrm>
            <a:off x="6510576" y="6528078"/>
            <a:ext cx="2824043" cy="3530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Global Coverage</a:t>
            </a:r>
            <a:endParaRPr lang="en-US" sz="2200" dirty="0"/>
          </a:p>
        </p:txBody>
      </p:sp>
      <p:sp>
        <p:nvSpPr>
          <p:cNvPr id="16" name="Text 12"/>
          <p:cNvSpPr/>
          <p:nvPr/>
        </p:nvSpPr>
        <p:spPr>
          <a:xfrm>
            <a:off x="6510576" y="7016591"/>
            <a:ext cx="7095649" cy="3614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Universal solution with cross-border capabilities.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78685" y="300038"/>
            <a:ext cx="4816912" cy="7629525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40105" y="853559"/>
            <a:ext cx="6001464" cy="7502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900"/>
              </a:lnSpc>
              <a:buNone/>
            </a:pPr>
            <a:r>
              <a:rPr lang="en-US" sz="4700" dirty="0">
                <a:solidFill>
                  <a:srgbClr val="50546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Benefits</a:t>
            </a:r>
            <a:endParaRPr lang="en-US" sz="4700" dirty="0"/>
          </a:p>
        </p:txBody>
      </p:sp>
      <p:sp>
        <p:nvSpPr>
          <p:cNvPr id="5" name="Shape 1"/>
          <p:cNvSpPr/>
          <p:nvPr/>
        </p:nvSpPr>
        <p:spPr>
          <a:xfrm>
            <a:off x="840105" y="2233851"/>
            <a:ext cx="540068" cy="540068"/>
          </a:xfrm>
          <a:prstGeom prst="roundRect">
            <a:avLst>
              <a:gd name="adj" fmla="val 18669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6" name="Text 2"/>
          <p:cNvSpPr/>
          <p:nvPr/>
        </p:nvSpPr>
        <p:spPr>
          <a:xfrm>
            <a:off x="1040368" y="2323862"/>
            <a:ext cx="139422" cy="3600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800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1</a:t>
            </a:r>
            <a:endParaRPr lang="en-US" sz="2800" dirty="0"/>
          </a:p>
        </p:txBody>
      </p:sp>
      <p:sp>
        <p:nvSpPr>
          <p:cNvPr id="7" name="Text 3"/>
          <p:cNvSpPr/>
          <p:nvPr/>
        </p:nvSpPr>
        <p:spPr>
          <a:xfrm>
            <a:off x="1620203" y="2233851"/>
            <a:ext cx="3000732" cy="3750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50"/>
              </a:lnSpc>
              <a:buNone/>
            </a:pPr>
            <a:r>
              <a:rPr lang="en-US" sz="2350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Enhanced Safety</a:t>
            </a:r>
            <a:endParaRPr lang="en-US" sz="2350" dirty="0"/>
          </a:p>
        </p:txBody>
      </p:sp>
      <p:sp>
        <p:nvSpPr>
          <p:cNvPr id="8" name="Text 4"/>
          <p:cNvSpPr/>
          <p:nvPr/>
        </p:nvSpPr>
        <p:spPr>
          <a:xfrm>
            <a:off x="1620203" y="2752844"/>
            <a:ext cx="6683693" cy="3839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Anonymous reporting ensures user confidentiality.</a:t>
            </a:r>
            <a:endParaRPr lang="en-US" sz="1850" dirty="0"/>
          </a:p>
        </p:txBody>
      </p:sp>
      <p:sp>
        <p:nvSpPr>
          <p:cNvPr id="9" name="Shape 5"/>
          <p:cNvSpPr/>
          <p:nvPr/>
        </p:nvSpPr>
        <p:spPr>
          <a:xfrm>
            <a:off x="840105" y="3646884"/>
            <a:ext cx="540068" cy="540068"/>
          </a:xfrm>
          <a:prstGeom prst="roundRect">
            <a:avLst>
              <a:gd name="adj" fmla="val 18669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0" name="Text 6"/>
          <p:cNvSpPr/>
          <p:nvPr/>
        </p:nvSpPr>
        <p:spPr>
          <a:xfrm>
            <a:off x="1009769" y="3736896"/>
            <a:ext cx="200620" cy="3600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800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2</a:t>
            </a:r>
            <a:endParaRPr lang="en-US" sz="2800" dirty="0"/>
          </a:p>
        </p:txBody>
      </p:sp>
      <p:sp>
        <p:nvSpPr>
          <p:cNvPr id="11" name="Text 7"/>
          <p:cNvSpPr/>
          <p:nvPr/>
        </p:nvSpPr>
        <p:spPr>
          <a:xfrm>
            <a:off x="1620203" y="3646884"/>
            <a:ext cx="3000732" cy="3750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50"/>
              </a:lnSpc>
              <a:buNone/>
            </a:pPr>
            <a:r>
              <a:rPr lang="en-US" sz="2350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Instant Response</a:t>
            </a:r>
            <a:endParaRPr lang="en-US" sz="2350" dirty="0"/>
          </a:p>
        </p:txBody>
      </p:sp>
      <p:sp>
        <p:nvSpPr>
          <p:cNvPr id="12" name="Text 8"/>
          <p:cNvSpPr/>
          <p:nvPr/>
        </p:nvSpPr>
        <p:spPr>
          <a:xfrm>
            <a:off x="1620203" y="4165878"/>
            <a:ext cx="6683693" cy="3839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Real-time connection with experts for prompt assistance.</a:t>
            </a:r>
            <a:endParaRPr lang="en-US" sz="1850" dirty="0"/>
          </a:p>
        </p:txBody>
      </p:sp>
      <p:sp>
        <p:nvSpPr>
          <p:cNvPr id="13" name="Shape 9"/>
          <p:cNvSpPr/>
          <p:nvPr/>
        </p:nvSpPr>
        <p:spPr>
          <a:xfrm>
            <a:off x="840105" y="5059918"/>
            <a:ext cx="540068" cy="540068"/>
          </a:xfrm>
          <a:prstGeom prst="roundRect">
            <a:avLst>
              <a:gd name="adj" fmla="val 18669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4" name="Text 10"/>
          <p:cNvSpPr/>
          <p:nvPr/>
        </p:nvSpPr>
        <p:spPr>
          <a:xfrm>
            <a:off x="1005840" y="5149929"/>
            <a:ext cx="208478" cy="3600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800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3</a:t>
            </a:r>
            <a:endParaRPr lang="en-US" sz="2800" dirty="0"/>
          </a:p>
        </p:txBody>
      </p:sp>
      <p:sp>
        <p:nvSpPr>
          <p:cNvPr id="15" name="Text 11"/>
          <p:cNvSpPr/>
          <p:nvPr/>
        </p:nvSpPr>
        <p:spPr>
          <a:xfrm>
            <a:off x="1620203" y="5059918"/>
            <a:ext cx="3000732" cy="3750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50"/>
              </a:lnSpc>
              <a:buNone/>
            </a:pPr>
            <a:r>
              <a:rPr lang="en-US" sz="2350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Global Network</a:t>
            </a:r>
            <a:endParaRPr lang="en-US" sz="2350" dirty="0"/>
          </a:p>
        </p:txBody>
      </p:sp>
      <p:sp>
        <p:nvSpPr>
          <p:cNvPr id="16" name="Text 12"/>
          <p:cNvSpPr/>
          <p:nvPr/>
        </p:nvSpPr>
        <p:spPr>
          <a:xfrm>
            <a:off x="1620203" y="5578912"/>
            <a:ext cx="6683693" cy="3839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Comprehensive support network across borders.</a:t>
            </a:r>
            <a:endParaRPr lang="en-US" sz="1850" dirty="0"/>
          </a:p>
        </p:txBody>
      </p:sp>
      <p:sp>
        <p:nvSpPr>
          <p:cNvPr id="17" name="Shape 13"/>
          <p:cNvSpPr/>
          <p:nvPr/>
        </p:nvSpPr>
        <p:spPr>
          <a:xfrm>
            <a:off x="840105" y="6472952"/>
            <a:ext cx="540068" cy="540068"/>
          </a:xfrm>
          <a:prstGeom prst="roundRect">
            <a:avLst>
              <a:gd name="adj" fmla="val 18669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8" name="Text 14"/>
          <p:cNvSpPr/>
          <p:nvPr/>
        </p:nvSpPr>
        <p:spPr>
          <a:xfrm>
            <a:off x="999411" y="6562963"/>
            <a:ext cx="221456" cy="3600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800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4</a:t>
            </a:r>
            <a:endParaRPr lang="en-US" sz="2800" dirty="0"/>
          </a:p>
        </p:txBody>
      </p:sp>
      <p:sp>
        <p:nvSpPr>
          <p:cNvPr id="19" name="Text 15"/>
          <p:cNvSpPr/>
          <p:nvPr/>
        </p:nvSpPr>
        <p:spPr>
          <a:xfrm>
            <a:off x="1620203" y="6472952"/>
            <a:ext cx="3000732" cy="3750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50"/>
              </a:lnSpc>
              <a:buNone/>
            </a:pPr>
            <a:r>
              <a:rPr lang="en-US" sz="2350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Empowerment</a:t>
            </a:r>
            <a:endParaRPr lang="en-US" sz="2350" dirty="0"/>
          </a:p>
        </p:txBody>
      </p:sp>
      <p:sp>
        <p:nvSpPr>
          <p:cNvPr id="20" name="Text 16"/>
          <p:cNvSpPr/>
          <p:nvPr/>
        </p:nvSpPr>
        <p:spPr>
          <a:xfrm>
            <a:off x="1620203" y="6991945"/>
            <a:ext cx="6683693" cy="3839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Users regain control and confidence.</a:t>
            </a:r>
            <a:endParaRPr lang="en-US" sz="18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114193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3866" y="211336"/>
            <a:ext cx="2302550" cy="1691521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591979" y="2579251"/>
            <a:ext cx="7118985" cy="5283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150"/>
              </a:lnSpc>
              <a:buNone/>
            </a:pPr>
            <a:r>
              <a:rPr lang="en-US" sz="3300" dirty="0">
                <a:solidFill>
                  <a:srgbClr val="50546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Assumptions &amp; Validation Roadmap</a:t>
            </a:r>
            <a:endParaRPr lang="en-US" sz="3300" dirty="0"/>
          </a:p>
        </p:txBody>
      </p:sp>
      <p:sp>
        <p:nvSpPr>
          <p:cNvPr id="5" name="Shape 1"/>
          <p:cNvSpPr/>
          <p:nvPr/>
        </p:nvSpPr>
        <p:spPr>
          <a:xfrm>
            <a:off x="834152" y="3361253"/>
            <a:ext cx="22860" cy="4405313"/>
          </a:xfrm>
          <a:prstGeom prst="roundRect">
            <a:avLst>
              <a:gd name="adj" fmla="val 310754"/>
            </a:avLst>
          </a:prstGeom>
          <a:solidFill>
            <a:srgbClr val="C8C9CF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Shape 2"/>
          <p:cNvSpPr/>
          <p:nvPr/>
        </p:nvSpPr>
        <p:spPr>
          <a:xfrm>
            <a:off x="1012984" y="3730347"/>
            <a:ext cx="591979" cy="22860"/>
          </a:xfrm>
          <a:prstGeom prst="roundRect">
            <a:avLst>
              <a:gd name="adj" fmla="val 310754"/>
            </a:avLst>
          </a:prstGeom>
          <a:solidFill>
            <a:srgbClr val="C8C9CF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7" name="Shape 3"/>
          <p:cNvSpPr/>
          <p:nvPr/>
        </p:nvSpPr>
        <p:spPr>
          <a:xfrm>
            <a:off x="655320" y="3551515"/>
            <a:ext cx="380524" cy="380524"/>
          </a:xfrm>
          <a:prstGeom prst="roundRect">
            <a:avLst>
              <a:gd name="adj" fmla="val 18669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8" name="Text 4"/>
          <p:cNvSpPr/>
          <p:nvPr/>
        </p:nvSpPr>
        <p:spPr>
          <a:xfrm>
            <a:off x="796409" y="3614857"/>
            <a:ext cx="98227" cy="2537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1950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1</a:t>
            </a:r>
            <a:endParaRPr lang="en-US" sz="1950" dirty="0"/>
          </a:p>
        </p:txBody>
      </p:sp>
      <p:sp>
        <p:nvSpPr>
          <p:cNvPr id="9" name="Text 5"/>
          <p:cNvSpPr/>
          <p:nvPr/>
        </p:nvSpPr>
        <p:spPr>
          <a:xfrm>
            <a:off x="1775817" y="3530322"/>
            <a:ext cx="2114193" cy="264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Assumptions</a:t>
            </a:r>
            <a:endParaRPr lang="en-US" sz="1650" dirty="0"/>
          </a:p>
        </p:txBody>
      </p:sp>
      <p:sp>
        <p:nvSpPr>
          <p:cNvPr id="10" name="Text 6"/>
          <p:cNvSpPr/>
          <p:nvPr/>
        </p:nvSpPr>
        <p:spPr>
          <a:xfrm>
            <a:off x="1775817" y="3896082"/>
            <a:ext cx="12262604" cy="2706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Women need a secure, anonymous reporting system.</a:t>
            </a:r>
            <a:endParaRPr lang="en-US" sz="1300" dirty="0"/>
          </a:p>
        </p:txBody>
      </p:sp>
      <p:sp>
        <p:nvSpPr>
          <p:cNvPr id="11" name="Shape 7"/>
          <p:cNvSpPr/>
          <p:nvPr/>
        </p:nvSpPr>
        <p:spPr>
          <a:xfrm>
            <a:off x="1012984" y="4873943"/>
            <a:ext cx="591979" cy="22860"/>
          </a:xfrm>
          <a:prstGeom prst="roundRect">
            <a:avLst>
              <a:gd name="adj" fmla="val 310754"/>
            </a:avLst>
          </a:prstGeom>
          <a:solidFill>
            <a:srgbClr val="C8C9CF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2" name="Shape 8"/>
          <p:cNvSpPr/>
          <p:nvPr/>
        </p:nvSpPr>
        <p:spPr>
          <a:xfrm>
            <a:off x="655320" y="4695111"/>
            <a:ext cx="380524" cy="380524"/>
          </a:xfrm>
          <a:prstGeom prst="roundRect">
            <a:avLst>
              <a:gd name="adj" fmla="val 18669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3" name="Text 9"/>
          <p:cNvSpPr/>
          <p:nvPr/>
        </p:nvSpPr>
        <p:spPr>
          <a:xfrm>
            <a:off x="774859" y="4758452"/>
            <a:ext cx="141327" cy="2537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1950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2</a:t>
            </a:r>
            <a:endParaRPr lang="en-US" sz="1950" dirty="0"/>
          </a:p>
        </p:txBody>
      </p:sp>
      <p:sp>
        <p:nvSpPr>
          <p:cNvPr id="14" name="Text 10"/>
          <p:cNvSpPr/>
          <p:nvPr/>
        </p:nvSpPr>
        <p:spPr>
          <a:xfrm>
            <a:off x="1775817" y="4673918"/>
            <a:ext cx="2114193" cy="264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Validation Roadmap</a:t>
            </a:r>
            <a:endParaRPr lang="en-US" sz="1650" dirty="0"/>
          </a:p>
        </p:txBody>
      </p:sp>
      <p:sp>
        <p:nvSpPr>
          <p:cNvPr id="15" name="Text 11"/>
          <p:cNvSpPr/>
          <p:nvPr/>
        </p:nvSpPr>
        <p:spPr>
          <a:xfrm>
            <a:off x="1775817" y="5039678"/>
            <a:ext cx="12262604" cy="2706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Beta testing with select user groups and feedback collection.</a:t>
            </a:r>
            <a:endParaRPr lang="en-US" sz="1300" dirty="0"/>
          </a:p>
        </p:txBody>
      </p:sp>
      <p:sp>
        <p:nvSpPr>
          <p:cNvPr id="16" name="Shape 12"/>
          <p:cNvSpPr/>
          <p:nvPr/>
        </p:nvSpPr>
        <p:spPr>
          <a:xfrm>
            <a:off x="1012984" y="6017538"/>
            <a:ext cx="591979" cy="22860"/>
          </a:xfrm>
          <a:prstGeom prst="roundRect">
            <a:avLst>
              <a:gd name="adj" fmla="val 310754"/>
            </a:avLst>
          </a:prstGeom>
          <a:solidFill>
            <a:srgbClr val="C8C9CF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7" name="Shape 13"/>
          <p:cNvSpPr/>
          <p:nvPr/>
        </p:nvSpPr>
        <p:spPr>
          <a:xfrm>
            <a:off x="655320" y="5838706"/>
            <a:ext cx="380524" cy="380524"/>
          </a:xfrm>
          <a:prstGeom prst="roundRect">
            <a:avLst>
              <a:gd name="adj" fmla="val 18669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8" name="Text 14"/>
          <p:cNvSpPr/>
          <p:nvPr/>
        </p:nvSpPr>
        <p:spPr>
          <a:xfrm>
            <a:off x="772120" y="5902047"/>
            <a:ext cx="146923" cy="2537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1950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3</a:t>
            </a:r>
            <a:endParaRPr lang="en-US" sz="1950" dirty="0"/>
          </a:p>
        </p:txBody>
      </p:sp>
      <p:sp>
        <p:nvSpPr>
          <p:cNvPr id="19" name="Text 15"/>
          <p:cNvSpPr/>
          <p:nvPr/>
        </p:nvSpPr>
        <p:spPr>
          <a:xfrm>
            <a:off x="1775817" y="5817513"/>
            <a:ext cx="2114193" cy="264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Pilot Partnerships</a:t>
            </a:r>
            <a:endParaRPr lang="en-US" sz="1650" dirty="0"/>
          </a:p>
        </p:txBody>
      </p:sp>
      <p:sp>
        <p:nvSpPr>
          <p:cNvPr id="20" name="Text 16"/>
          <p:cNvSpPr/>
          <p:nvPr/>
        </p:nvSpPr>
        <p:spPr>
          <a:xfrm>
            <a:off x="1775817" y="6183273"/>
            <a:ext cx="12262604" cy="2706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Partnerships with NGOs and law enforcement agencies.</a:t>
            </a:r>
            <a:endParaRPr lang="en-US" sz="1300" dirty="0"/>
          </a:p>
        </p:txBody>
      </p:sp>
      <p:sp>
        <p:nvSpPr>
          <p:cNvPr id="21" name="Shape 17"/>
          <p:cNvSpPr/>
          <p:nvPr/>
        </p:nvSpPr>
        <p:spPr>
          <a:xfrm>
            <a:off x="1012984" y="7161133"/>
            <a:ext cx="591979" cy="22860"/>
          </a:xfrm>
          <a:prstGeom prst="roundRect">
            <a:avLst>
              <a:gd name="adj" fmla="val 310754"/>
            </a:avLst>
          </a:prstGeom>
          <a:solidFill>
            <a:srgbClr val="C8C9CF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2" name="Shape 18"/>
          <p:cNvSpPr/>
          <p:nvPr/>
        </p:nvSpPr>
        <p:spPr>
          <a:xfrm>
            <a:off x="655320" y="6982301"/>
            <a:ext cx="380524" cy="380524"/>
          </a:xfrm>
          <a:prstGeom prst="roundRect">
            <a:avLst>
              <a:gd name="adj" fmla="val 18669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23" name="Text 19"/>
          <p:cNvSpPr/>
          <p:nvPr/>
        </p:nvSpPr>
        <p:spPr>
          <a:xfrm>
            <a:off x="767596" y="7045643"/>
            <a:ext cx="155972" cy="2537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1950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4</a:t>
            </a:r>
            <a:endParaRPr lang="en-US" sz="1950" dirty="0"/>
          </a:p>
        </p:txBody>
      </p:sp>
      <p:sp>
        <p:nvSpPr>
          <p:cNvPr id="24" name="Text 20"/>
          <p:cNvSpPr/>
          <p:nvPr/>
        </p:nvSpPr>
        <p:spPr>
          <a:xfrm>
            <a:off x="1775817" y="6961108"/>
            <a:ext cx="2114193" cy="264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Global Launch</a:t>
            </a:r>
            <a:endParaRPr lang="en-US" sz="1650" dirty="0"/>
          </a:p>
        </p:txBody>
      </p:sp>
      <p:sp>
        <p:nvSpPr>
          <p:cNvPr id="25" name="Text 21"/>
          <p:cNvSpPr/>
          <p:nvPr/>
        </p:nvSpPr>
        <p:spPr>
          <a:xfrm>
            <a:off x="1775817" y="7326868"/>
            <a:ext cx="12262604" cy="2706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Expansion to full-scale global launch.</a:t>
            </a:r>
            <a:endParaRPr lang="en-US" sz="13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39522" y="2250758"/>
            <a:ext cx="7311628" cy="8389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600"/>
              </a:lnSpc>
              <a:buNone/>
            </a:pPr>
            <a:r>
              <a:rPr lang="en-US" sz="5250" dirty="0">
                <a:solidFill>
                  <a:srgbClr val="50546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What Makes Us Special</a:t>
            </a:r>
            <a:endParaRPr lang="en-US" sz="5250" dirty="0"/>
          </a:p>
        </p:txBody>
      </p:sp>
      <p:sp>
        <p:nvSpPr>
          <p:cNvPr id="3" name="Text 1"/>
          <p:cNvSpPr/>
          <p:nvPr/>
        </p:nvSpPr>
        <p:spPr>
          <a:xfrm>
            <a:off x="939522" y="3760708"/>
            <a:ext cx="3642122" cy="4193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300"/>
              </a:lnSpc>
              <a:buNone/>
            </a:pPr>
            <a:r>
              <a:rPr lang="en-US" sz="2600" dirty="0">
                <a:solidFill>
                  <a:srgbClr val="50546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Blockchain Technology</a:t>
            </a:r>
            <a:endParaRPr lang="en-US" sz="2600" dirty="0"/>
          </a:p>
        </p:txBody>
      </p:sp>
      <p:sp>
        <p:nvSpPr>
          <p:cNvPr id="4" name="Text 2"/>
          <p:cNvSpPr/>
          <p:nvPr/>
        </p:nvSpPr>
        <p:spPr>
          <a:xfrm>
            <a:off x="939522" y="4448413"/>
            <a:ext cx="3813334" cy="8591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350"/>
              </a:lnSpc>
              <a:buNone/>
            </a:pPr>
            <a:r>
              <a:rPr lang="en-US" sz="2100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Ensures untraceable and secure reporting.</a:t>
            </a:r>
            <a:endParaRPr lang="en-US" sz="2100" dirty="0"/>
          </a:p>
        </p:txBody>
      </p:sp>
      <p:sp>
        <p:nvSpPr>
          <p:cNvPr id="5" name="Text 3"/>
          <p:cNvSpPr/>
          <p:nvPr/>
        </p:nvSpPr>
        <p:spPr>
          <a:xfrm>
            <a:off x="5415320" y="3760708"/>
            <a:ext cx="3704511" cy="4193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300"/>
              </a:lnSpc>
              <a:buNone/>
            </a:pPr>
            <a:r>
              <a:rPr lang="en-US" sz="2600" dirty="0">
                <a:solidFill>
                  <a:srgbClr val="50546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Real-Time Connectivity</a:t>
            </a:r>
            <a:endParaRPr lang="en-US" sz="2600" dirty="0"/>
          </a:p>
        </p:txBody>
      </p:sp>
      <p:sp>
        <p:nvSpPr>
          <p:cNvPr id="6" name="Text 4"/>
          <p:cNvSpPr/>
          <p:nvPr/>
        </p:nvSpPr>
        <p:spPr>
          <a:xfrm>
            <a:off x="5415320" y="4448413"/>
            <a:ext cx="3813334" cy="8591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350"/>
              </a:lnSpc>
              <a:buNone/>
            </a:pPr>
            <a:r>
              <a:rPr lang="en-US" sz="2100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Instant communication with experts and authorities.</a:t>
            </a:r>
            <a:endParaRPr lang="en-US" sz="2100" dirty="0"/>
          </a:p>
        </p:txBody>
      </p:sp>
      <p:sp>
        <p:nvSpPr>
          <p:cNvPr id="7" name="Text 5"/>
          <p:cNvSpPr/>
          <p:nvPr/>
        </p:nvSpPr>
        <p:spPr>
          <a:xfrm>
            <a:off x="9891117" y="3760708"/>
            <a:ext cx="3355538" cy="4193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300"/>
              </a:lnSpc>
              <a:buNone/>
            </a:pPr>
            <a:r>
              <a:rPr lang="en-US" sz="2600" dirty="0">
                <a:solidFill>
                  <a:srgbClr val="50546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Global Accessibility</a:t>
            </a:r>
            <a:endParaRPr lang="en-US" sz="2600" dirty="0"/>
          </a:p>
        </p:txBody>
      </p:sp>
      <p:sp>
        <p:nvSpPr>
          <p:cNvPr id="8" name="Text 6"/>
          <p:cNvSpPr/>
          <p:nvPr/>
        </p:nvSpPr>
        <p:spPr>
          <a:xfrm>
            <a:off x="9891117" y="4448413"/>
            <a:ext cx="3813334" cy="12887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350"/>
              </a:lnSpc>
              <a:buNone/>
            </a:pPr>
            <a:r>
              <a:rPr lang="en-US" sz="2100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Effective solution across different jurisdictions and borders.</a:t>
            </a:r>
            <a:endParaRPr lang="en-US" sz="21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895" y="2329339"/>
            <a:ext cx="4880491" cy="3570923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334720" y="821769"/>
            <a:ext cx="6059805" cy="7574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950"/>
              </a:lnSpc>
              <a:buNone/>
            </a:pPr>
            <a:r>
              <a:rPr lang="en-US" sz="4750" dirty="0">
                <a:solidFill>
                  <a:srgbClr val="50546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Business Model</a:t>
            </a:r>
            <a:endParaRPr lang="en-US" sz="4750" dirty="0"/>
          </a:p>
        </p:txBody>
      </p:sp>
      <p:sp>
        <p:nvSpPr>
          <p:cNvPr id="5" name="Shape 1"/>
          <p:cNvSpPr/>
          <p:nvPr/>
        </p:nvSpPr>
        <p:spPr>
          <a:xfrm>
            <a:off x="6334720" y="2215396"/>
            <a:ext cx="545306" cy="545306"/>
          </a:xfrm>
          <a:prstGeom prst="roundRect">
            <a:avLst>
              <a:gd name="adj" fmla="val 18670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6" name="Text 2"/>
          <p:cNvSpPr/>
          <p:nvPr/>
        </p:nvSpPr>
        <p:spPr>
          <a:xfrm>
            <a:off x="6537008" y="2306241"/>
            <a:ext cx="140732" cy="3636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850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1</a:t>
            </a:r>
            <a:endParaRPr lang="en-US" sz="2850" dirty="0"/>
          </a:p>
        </p:txBody>
      </p:sp>
      <p:sp>
        <p:nvSpPr>
          <p:cNvPr id="7" name="Text 3"/>
          <p:cNvSpPr/>
          <p:nvPr/>
        </p:nvSpPr>
        <p:spPr>
          <a:xfrm>
            <a:off x="7122319" y="2215396"/>
            <a:ext cx="3787140" cy="3787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50"/>
              </a:lnSpc>
              <a:buNone/>
            </a:pPr>
            <a:r>
              <a:rPr lang="en-US" sz="2350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Subscription-Based Model</a:t>
            </a:r>
            <a:endParaRPr lang="en-US" sz="2350" dirty="0"/>
          </a:p>
        </p:txBody>
      </p:sp>
      <p:sp>
        <p:nvSpPr>
          <p:cNvPr id="8" name="Text 4"/>
          <p:cNvSpPr/>
          <p:nvPr/>
        </p:nvSpPr>
        <p:spPr>
          <a:xfrm>
            <a:off x="7122319" y="2739509"/>
            <a:ext cx="6659761" cy="3877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50"/>
              </a:lnSpc>
              <a:buNone/>
            </a:pPr>
            <a:r>
              <a:rPr lang="en-US" sz="1900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Premium features like priority incident response.</a:t>
            </a:r>
            <a:endParaRPr lang="en-US" sz="1900" dirty="0"/>
          </a:p>
        </p:txBody>
      </p:sp>
      <p:sp>
        <p:nvSpPr>
          <p:cNvPr id="9" name="Shape 5"/>
          <p:cNvSpPr/>
          <p:nvPr/>
        </p:nvSpPr>
        <p:spPr>
          <a:xfrm>
            <a:off x="6334720" y="3642241"/>
            <a:ext cx="545306" cy="545306"/>
          </a:xfrm>
          <a:prstGeom prst="roundRect">
            <a:avLst>
              <a:gd name="adj" fmla="val 18670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0" name="Text 6"/>
          <p:cNvSpPr/>
          <p:nvPr/>
        </p:nvSpPr>
        <p:spPr>
          <a:xfrm>
            <a:off x="6506051" y="3733086"/>
            <a:ext cx="202525" cy="3636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850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2</a:t>
            </a:r>
            <a:endParaRPr lang="en-US" sz="2850" dirty="0"/>
          </a:p>
        </p:txBody>
      </p:sp>
      <p:sp>
        <p:nvSpPr>
          <p:cNvPr id="11" name="Text 7"/>
          <p:cNvSpPr/>
          <p:nvPr/>
        </p:nvSpPr>
        <p:spPr>
          <a:xfrm>
            <a:off x="7122319" y="3642241"/>
            <a:ext cx="3029903" cy="3787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50"/>
              </a:lnSpc>
              <a:buNone/>
            </a:pPr>
            <a:r>
              <a:rPr lang="en-US" sz="2350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One-Time Fee</a:t>
            </a:r>
            <a:endParaRPr lang="en-US" sz="2350" dirty="0"/>
          </a:p>
        </p:txBody>
      </p:sp>
      <p:sp>
        <p:nvSpPr>
          <p:cNvPr id="12" name="Text 8"/>
          <p:cNvSpPr/>
          <p:nvPr/>
        </p:nvSpPr>
        <p:spPr>
          <a:xfrm>
            <a:off x="7122319" y="4166354"/>
            <a:ext cx="6659761" cy="3877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50"/>
              </a:lnSpc>
              <a:buNone/>
            </a:pPr>
            <a:r>
              <a:rPr lang="en-US" sz="1900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Quick access to dedicated expert assistance.</a:t>
            </a:r>
            <a:endParaRPr lang="en-US" sz="1900" dirty="0"/>
          </a:p>
        </p:txBody>
      </p:sp>
      <p:sp>
        <p:nvSpPr>
          <p:cNvPr id="13" name="Shape 9"/>
          <p:cNvSpPr/>
          <p:nvPr/>
        </p:nvSpPr>
        <p:spPr>
          <a:xfrm>
            <a:off x="6334720" y="5069086"/>
            <a:ext cx="545306" cy="545306"/>
          </a:xfrm>
          <a:prstGeom prst="roundRect">
            <a:avLst>
              <a:gd name="adj" fmla="val 18670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4" name="Text 10"/>
          <p:cNvSpPr/>
          <p:nvPr/>
        </p:nvSpPr>
        <p:spPr>
          <a:xfrm>
            <a:off x="6502122" y="5159931"/>
            <a:ext cx="210503" cy="3636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850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3</a:t>
            </a:r>
            <a:endParaRPr lang="en-US" sz="2850" dirty="0"/>
          </a:p>
        </p:txBody>
      </p:sp>
      <p:sp>
        <p:nvSpPr>
          <p:cNvPr id="15" name="Text 11"/>
          <p:cNvSpPr/>
          <p:nvPr/>
        </p:nvSpPr>
        <p:spPr>
          <a:xfrm>
            <a:off x="7122319" y="5069086"/>
            <a:ext cx="3689271" cy="3787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50"/>
              </a:lnSpc>
              <a:buNone/>
            </a:pPr>
            <a:r>
              <a:rPr lang="en-US" sz="2350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Partnership Commissions</a:t>
            </a:r>
            <a:endParaRPr lang="en-US" sz="2350" dirty="0"/>
          </a:p>
        </p:txBody>
      </p:sp>
      <p:sp>
        <p:nvSpPr>
          <p:cNvPr id="16" name="Text 12"/>
          <p:cNvSpPr/>
          <p:nvPr/>
        </p:nvSpPr>
        <p:spPr>
          <a:xfrm>
            <a:off x="7122319" y="5593199"/>
            <a:ext cx="6659761" cy="3877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50"/>
              </a:lnSpc>
              <a:buNone/>
            </a:pPr>
            <a:r>
              <a:rPr lang="en-US" sz="1900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Revenue from cybersecurity firms for referred cases.</a:t>
            </a:r>
            <a:endParaRPr lang="en-US" sz="1900" dirty="0"/>
          </a:p>
        </p:txBody>
      </p:sp>
      <p:sp>
        <p:nvSpPr>
          <p:cNvPr id="17" name="Shape 13"/>
          <p:cNvSpPr/>
          <p:nvPr/>
        </p:nvSpPr>
        <p:spPr>
          <a:xfrm>
            <a:off x="6334720" y="6495931"/>
            <a:ext cx="545306" cy="545306"/>
          </a:xfrm>
          <a:prstGeom prst="roundRect">
            <a:avLst>
              <a:gd name="adj" fmla="val 18670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8" name="Text 14"/>
          <p:cNvSpPr/>
          <p:nvPr/>
        </p:nvSpPr>
        <p:spPr>
          <a:xfrm>
            <a:off x="6495574" y="6586776"/>
            <a:ext cx="223599" cy="3636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850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4</a:t>
            </a:r>
            <a:endParaRPr lang="en-US" sz="2850" dirty="0"/>
          </a:p>
        </p:txBody>
      </p:sp>
      <p:sp>
        <p:nvSpPr>
          <p:cNvPr id="19" name="Text 15"/>
          <p:cNvSpPr/>
          <p:nvPr/>
        </p:nvSpPr>
        <p:spPr>
          <a:xfrm>
            <a:off x="7122319" y="6495931"/>
            <a:ext cx="3326130" cy="3787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50"/>
              </a:lnSpc>
              <a:buNone/>
            </a:pPr>
            <a:r>
              <a:rPr lang="en-US" sz="2350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Financial Contributions</a:t>
            </a:r>
            <a:endParaRPr lang="en-US" sz="2350" dirty="0"/>
          </a:p>
        </p:txBody>
      </p:sp>
      <p:sp>
        <p:nvSpPr>
          <p:cNvPr id="20" name="Text 16"/>
          <p:cNvSpPr/>
          <p:nvPr/>
        </p:nvSpPr>
        <p:spPr>
          <a:xfrm>
            <a:off x="7122319" y="7020044"/>
            <a:ext cx="6659761" cy="3877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50"/>
              </a:lnSpc>
              <a:buNone/>
            </a:pPr>
            <a:r>
              <a:rPr lang="en-US" sz="1900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Integrated payment system for additional support funding.</a:t>
            </a:r>
            <a:endParaRPr lang="en-US" sz="19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18439" y="2329101"/>
            <a:ext cx="4937403" cy="3571399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68429" y="605076"/>
            <a:ext cx="5489496" cy="686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dirty="0">
                <a:solidFill>
                  <a:srgbClr val="50546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Market</a:t>
            </a:r>
            <a:endParaRPr lang="en-US" sz="4300" dirty="0"/>
          </a:p>
        </p:txBody>
      </p:sp>
      <p:sp>
        <p:nvSpPr>
          <p:cNvPr id="5" name="Shape 1"/>
          <p:cNvSpPr/>
          <p:nvPr/>
        </p:nvSpPr>
        <p:spPr>
          <a:xfrm>
            <a:off x="768429" y="1867495"/>
            <a:ext cx="493990" cy="493990"/>
          </a:xfrm>
          <a:prstGeom prst="roundRect">
            <a:avLst>
              <a:gd name="adj" fmla="val 18669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6" name="Text 2"/>
          <p:cNvSpPr/>
          <p:nvPr/>
        </p:nvSpPr>
        <p:spPr>
          <a:xfrm>
            <a:off x="951667" y="1949768"/>
            <a:ext cx="127516" cy="3293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1</a:t>
            </a:r>
            <a:endParaRPr lang="en-US" sz="2550" dirty="0"/>
          </a:p>
        </p:txBody>
      </p:sp>
      <p:sp>
        <p:nvSpPr>
          <p:cNvPr id="7" name="Text 3"/>
          <p:cNvSpPr/>
          <p:nvPr/>
        </p:nvSpPr>
        <p:spPr>
          <a:xfrm>
            <a:off x="1481971" y="1867495"/>
            <a:ext cx="2744748" cy="3430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Market Size</a:t>
            </a:r>
            <a:endParaRPr lang="en-US" sz="2150" dirty="0"/>
          </a:p>
        </p:txBody>
      </p:sp>
      <p:sp>
        <p:nvSpPr>
          <p:cNvPr id="8" name="Text 4"/>
          <p:cNvSpPr/>
          <p:nvPr/>
        </p:nvSpPr>
        <p:spPr>
          <a:xfrm>
            <a:off x="1481971" y="2342198"/>
            <a:ext cx="6893600" cy="7024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700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Digital safety and cybersecurity market projected to reach $20B by 2028.</a:t>
            </a:r>
            <a:endParaRPr lang="en-US" sz="1700" dirty="0"/>
          </a:p>
        </p:txBody>
      </p:sp>
      <p:sp>
        <p:nvSpPr>
          <p:cNvPr id="9" name="Shape 5"/>
          <p:cNvSpPr/>
          <p:nvPr/>
        </p:nvSpPr>
        <p:spPr>
          <a:xfrm>
            <a:off x="768429" y="3511153"/>
            <a:ext cx="493990" cy="493990"/>
          </a:xfrm>
          <a:prstGeom prst="roundRect">
            <a:avLst>
              <a:gd name="adj" fmla="val 18669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0" name="Text 6"/>
          <p:cNvSpPr/>
          <p:nvPr/>
        </p:nvSpPr>
        <p:spPr>
          <a:xfrm>
            <a:off x="923687" y="3593425"/>
            <a:ext cx="183475" cy="3293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2</a:t>
            </a:r>
            <a:endParaRPr lang="en-US" sz="2550" dirty="0"/>
          </a:p>
        </p:txBody>
      </p:sp>
      <p:sp>
        <p:nvSpPr>
          <p:cNvPr id="11" name="Text 7"/>
          <p:cNvSpPr/>
          <p:nvPr/>
        </p:nvSpPr>
        <p:spPr>
          <a:xfrm>
            <a:off x="1481971" y="3511153"/>
            <a:ext cx="2744748" cy="3430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Target Audience</a:t>
            </a:r>
            <a:endParaRPr lang="en-US" sz="2150" dirty="0"/>
          </a:p>
        </p:txBody>
      </p:sp>
      <p:sp>
        <p:nvSpPr>
          <p:cNvPr id="12" name="Text 8"/>
          <p:cNvSpPr/>
          <p:nvPr/>
        </p:nvSpPr>
        <p:spPr>
          <a:xfrm>
            <a:off x="1481971" y="3985855"/>
            <a:ext cx="6893600" cy="3512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700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Over 1 billion women worldwide facing digital harassment.</a:t>
            </a:r>
            <a:endParaRPr lang="en-US" sz="1700" dirty="0"/>
          </a:p>
        </p:txBody>
      </p:sp>
      <p:sp>
        <p:nvSpPr>
          <p:cNvPr id="13" name="Shape 9"/>
          <p:cNvSpPr/>
          <p:nvPr/>
        </p:nvSpPr>
        <p:spPr>
          <a:xfrm>
            <a:off x="768429" y="4803577"/>
            <a:ext cx="493990" cy="493990"/>
          </a:xfrm>
          <a:prstGeom prst="roundRect">
            <a:avLst>
              <a:gd name="adj" fmla="val 18669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4" name="Text 10"/>
          <p:cNvSpPr/>
          <p:nvPr/>
        </p:nvSpPr>
        <p:spPr>
          <a:xfrm>
            <a:off x="919996" y="4885849"/>
            <a:ext cx="190738" cy="3293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3</a:t>
            </a:r>
            <a:endParaRPr lang="en-US" sz="2550" dirty="0"/>
          </a:p>
        </p:txBody>
      </p:sp>
      <p:sp>
        <p:nvSpPr>
          <p:cNvPr id="15" name="Text 11"/>
          <p:cNvSpPr/>
          <p:nvPr/>
        </p:nvSpPr>
        <p:spPr>
          <a:xfrm>
            <a:off x="1481971" y="4803577"/>
            <a:ext cx="2744748" cy="3430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Growth Potential</a:t>
            </a:r>
            <a:endParaRPr lang="en-US" sz="2150" dirty="0"/>
          </a:p>
        </p:txBody>
      </p:sp>
      <p:sp>
        <p:nvSpPr>
          <p:cNvPr id="16" name="Text 12"/>
          <p:cNvSpPr/>
          <p:nvPr/>
        </p:nvSpPr>
        <p:spPr>
          <a:xfrm>
            <a:off x="1481971" y="5278279"/>
            <a:ext cx="6893600" cy="7024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700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Increasing awareness and regulatory focus on online safety and women’s rights.</a:t>
            </a:r>
            <a:endParaRPr lang="en-US" sz="1700" dirty="0"/>
          </a:p>
        </p:txBody>
      </p:sp>
      <p:sp>
        <p:nvSpPr>
          <p:cNvPr id="17" name="Shape 13"/>
          <p:cNvSpPr/>
          <p:nvPr/>
        </p:nvSpPr>
        <p:spPr>
          <a:xfrm>
            <a:off x="768429" y="6447234"/>
            <a:ext cx="493990" cy="493990"/>
          </a:xfrm>
          <a:prstGeom prst="roundRect">
            <a:avLst>
              <a:gd name="adj" fmla="val 18669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8" name="Text 14"/>
          <p:cNvSpPr/>
          <p:nvPr/>
        </p:nvSpPr>
        <p:spPr>
          <a:xfrm>
            <a:off x="914043" y="6529507"/>
            <a:ext cx="202644" cy="3293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4</a:t>
            </a:r>
            <a:endParaRPr lang="en-US" sz="2550" dirty="0"/>
          </a:p>
        </p:txBody>
      </p:sp>
      <p:sp>
        <p:nvSpPr>
          <p:cNvPr id="19" name="Text 15"/>
          <p:cNvSpPr/>
          <p:nvPr/>
        </p:nvSpPr>
        <p:spPr>
          <a:xfrm>
            <a:off x="1481971" y="6447234"/>
            <a:ext cx="3073241" cy="3430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Competitive Advantage</a:t>
            </a:r>
            <a:endParaRPr lang="en-US" sz="2150" dirty="0"/>
          </a:p>
        </p:txBody>
      </p:sp>
      <p:sp>
        <p:nvSpPr>
          <p:cNvPr id="20" name="Text 16"/>
          <p:cNvSpPr/>
          <p:nvPr/>
        </p:nvSpPr>
        <p:spPr>
          <a:xfrm>
            <a:off x="1481971" y="6921937"/>
            <a:ext cx="6893600" cy="7024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700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First-to-market with blockchain-powered anonymity and global response capabilities.</a:t>
            </a:r>
            <a:endParaRPr lang="en-US" sz="17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370</Words>
  <Application>Microsoft Office PowerPoint</Application>
  <PresentationFormat>Custom</PresentationFormat>
  <Paragraphs>102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Instrument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Hemanth Family</cp:lastModifiedBy>
  <cp:revision>2</cp:revision>
  <dcterms:created xsi:type="dcterms:W3CDTF">2024-09-10T08:44:38Z</dcterms:created>
  <dcterms:modified xsi:type="dcterms:W3CDTF">2024-09-10T08:52:05Z</dcterms:modified>
</cp:coreProperties>
</file>